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43"/>
  </p:notesMasterIdLst>
  <p:sldIdLst>
    <p:sldId id="323" r:id="rId3"/>
    <p:sldId id="264" r:id="rId4"/>
    <p:sldId id="257" r:id="rId5"/>
    <p:sldId id="258" r:id="rId6"/>
    <p:sldId id="259" r:id="rId7"/>
    <p:sldId id="260" r:id="rId8"/>
    <p:sldId id="261" r:id="rId9"/>
    <p:sldId id="263" r:id="rId10"/>
    <p:sldId id="273" r:id="rId11"/>
    <p:sldId id="321" r:id="rId12"/>
    <p:sldId id="275" r:id="rId13"/>
    <p:sldId id="276" r:id="rId14"/>
    <p:sldId id="301" r:id="rId15"/>
    <p:sldId id="302" r:id="rId16"/>
    <p:sldId id="312" r:id="rId17"/>
    <p:sldId id="313" r:id="rId18"/>
    <p:sldId id="300" r:id="rId19"/>
    <p:sldId id="278" r:id="rId20"/>
    <p:sldId id="282" r:id="rId21"/>
    <p:sldId id="308" r:id="rId22"/>
    <p:sldId id="283" r:id="rId23"/>
    <p:sldId id="288" r:id="rId24"/>
    <p:sldId id="289" r:id="rId25"/>
    <p:sldId id="310" r:id="rId26"/>
    <p:sldId id="311" r:id="rId27"/>
    <p:sldId id="305" r:id="rId28"/>
    <p:sldId id="306" r:id="rId29"/>
    <p:sldId id="322" r:id="rId30"/>
    <p:sldId id="320" r:id="rId31"/>
    <p:sldId id="314" r:id="rId32"/>
    <p:sldId id="265" r:id="rId33"/>
    <p:sldId id="291" r:id="rId34"/>
    <p:sldId id="319" r:id="rId35"/>
    <p:sldId id="315" r:id="rId36"/>
    <p:sldId id="293" r:id="rId37"/>
    <p:sldId id="316" r:id="rId38"/>
    <p:sldId id="317" r:id="rId39"/>
    <p:sldId id="318" r:id="rId40"/>
    <p:sldId id="299" r:id="rId41"/>
    <p:sldId id="297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B"/>
    <a:srgbClr val="A0B4A0"/>
    <a:srgbClr val="CFEAD5"/>
    <a:srgbClr val="B6D1B6"/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D26BE-0126-433F-A750-F594AAB1DFAE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 2019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66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18DBE-88D8-412D-B691-2F4270B2BAF2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75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7F014-BBD5-44E9-BE52-59670A5C42FF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401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0000">
            <a:off x="7844244" y="1978518"/>
            <a:ext cx="4114626" cy="1028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0885" y="4000221"/>
            <a:ext cx="11429747" cy="2476407"/>
          </a:xfrm>
        </p:spPr>
        <p:txBody>
          <a:bodyPr anchor="b">
            <a:noAutofit/>
          </a:bodyPr>
          <a:lstStyle>
            <a:lvl1pPr algn="l">
              <a:defRPr sz="635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82208" y="381612"/>
            <a:ext cx="11429264" cy="1142440"/>
          </a:xfrm>
        </p:spPr>
        <p:txBody>
          <a:bodyPr anchor="t">
            <a:noAutofit/>
          </a:bodyPr>
          <a:lstStyle>
            <a:lvl1pPr algn="l">
              <a:defRPr lang="en-US" sz="4233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8664491" y="6724937"/>
            <a:ext cx="3606503" cy="17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29" dirty="0"/>
              <a:t>Dragon source: </a:t>
            </a:r>
            <a:r>
              <a:rPr lang="sl-SI" sz="529" dirty="0"/>
              <a:t>https://www.flickr.com/photos/wili/2628869994/in/gallery-41926029@N05-72157622307278981/</a:t>
            </a:r>
          </a:p>
        </p:txBody>
      </p:sp>
    </p:spTree>
    <p:extLst>
      <p:ext uri="{BB962C8B-B14F-4D97-AF65-F5344CB8AC3E}">
        <p14:creationId xmlns:p14="http://schemas.microsoft.com/office/powerpoint/2010/main" val="4187841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7E2290-D773-46C2-A868-25CAA97A19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507484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369" y="381375"/>
            <a:ext cx="11429264" cy="6095252"/>
          </a:xfrm>
        </p:spPr>
        <p:txBody>
          <a:bodyPr anchor="ctr"/>
          <a:lstStyle>
            <a:lvl1pPr algn="r">
              <a:defRPr sz="6350" b="0" i="0" cap="none">
                <a:solidFill>
                  <a:schemeClr val="accent1"/>
                </a:solidFill>
                <a:latin typeface="+mj-lt"/>
                <a:cs typeface="Arial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06586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4591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5988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116" y="381374"/>
            <a:ext cx="11429516" cy="6095253"/>
          </a:xfrm>
        </p:spPr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0440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083" y="1523814"/>
            <a:ext cx="5712351" cy="4952813"/>
          </a:xfrm>
        </p:spPr>
        <p:txBody>
          <a:bodyPr r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841" y="1523814"/>
            <a:ext cx="5713792" cy="4952813"/>
          </a:xfrm>
        </p:spPr>
        <p:txBody>
          <a:bodyPr l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847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88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BA9B-B8A5-476B-A782-2512FB87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0335A-6BEC-49BF-8C1C-2851798CA4AC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 2019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64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78E2-075A-4C04-8975-C215A52DF24D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32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0820-FC4D-43F7-924E-ED25A7F18453}" type="datetime1">
              <a:rPr lang="sv-SE" smtClean="0"/>
              <a:t>2019-12-12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3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6C3BA-1798-4E4C-96F7-77457BDEE7CD}" type="datetime1">
              <a:rPr lang="sv-SE" smtClean="0"/>
              <a:t>2019-12-12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76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8DEB-57E3-42E9-B088-2FBCEE72E538}" type="datetime1">
              <a:rPr lang="sv-SE" smtClean="0"/>
              <a:t>2019-12-12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2436F-2955-4C1F-BF7D-3102C619B005}" type="datetime1">
              <a:rPr lang="sv-SE" smtClean="0"/>
              <a:t>2019-12-12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16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D9FF4-A68D-4731-A5F9-C549D6B2FF5E}" type="datetime1">
              <a:rPr lang="sv-SE" smtClean="0"/>
              <a:t>2019-12-12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0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898C-1543-4004-8FB3-8CD89FE3E06B}" type="datetime1">
              <a:rPr lang="sv-SE" smtClean="0"/>
              <a:t>2019-12-12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62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79E4-EB99-4D1A-A1DB-5B05172D887F}" type="datetime1">
              <a:rPr lang="sv-SE" smtClean="0"/>
              <a:t>2019-12-12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7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529" y="6248206"/>
            <a:ext cx="2468775" cy="61720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2082" y="381374"/>
            <a:ext cx="11429516" cy="76197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116" y="1523761"/>
            <a:ext cx="11429516" cy="495286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680060" y="122030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7816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609608" rtl="0" eaLnBrk="1" latinLnBrk="0" hangingPunct="1">
        <a:spcBef>
          <a:spcPct val="0"/>
        </a:spcBef>
        <a:buNone/>
        <a:defRPr sz="465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09608" rtl="0" eaLnBrk="1" latinLnBrk="0" hangingPunct="1">
        <a:spcBef>
          <a:spcPct val="20000"/>
        </a:spcBef>
        <a:buFont typeface="Wingdings" charset="2"/>
        <a:buNone/>
        <a:defRPr sz="3810" kern="1200">
          <a:solidFill>
            <a:schemeClr val="tx2"/>
          </a:solidFill>
          <a:latin typeface="+mn-lt"/>
          <a:ea typeface="+mn-ea"/>
          <a:cs typeface="+mn-cs"/>
        </a:defRPr>
      </a:lvl1pPr>
      <a:lvl2pPr marL="609609" indent="0" algn="l" defTabSz="609608" rtl="0" eaLnBrk="1" latinLnBrk="0" hangingPunct="1">
        <a:spcBef>
          <a:spcPct val="20000"/>
        </a:spcBef>
        <a:buFont typeface="Wingdings" charset="2"/>
        <a:buNone/>
        <a:defRPr sz="3387" kern="1200">
          <a:solidFill>
            <a:schemeClr val="tx2"/>
          </a:solidFill>
          <a:latin typeface="+mn-lt"/>
          <a:ea typeface="+mn-ea"/>
          <a:cs typeface="+mn-cs"/>
        </a:defRPr>
      </a:lvl2pPr>
      <a:lvl3pPr marL="1219218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26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4pPr>
      <a:lvl5pPr marL="2438434" indent="0" algn="l" defTabSz="609608" rtl="0" eaLnBrk="1" latinLnBrk="0" hangingPunct="1">
        <a:spcBef>
          <a:spcPct val="20000"/>
        </a:spcBef>
        <a:buFont typeface="Wingdings" charset="2"/>
        <a:buNone/>
        <a:defRPr sz="2117" kern="1200">
          <a:solidFill>
            <a:schemeClr val="tx2"/>
          </a:solidFill>
          <a:latin typeface="+mn-lt"/>
          <a:ea typeface="+mn-ea"/>
          <a:cs typeface="+mn-cs"/>
        </a:defRPr>
      </a:lvl5pPr>
      <a:lvl6pPr marL="3352848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6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64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73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4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4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52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6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9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>
          <p15:clr>
            <a:srgbClr val="F26B43"/>
          </p15:clr>
        </p15:guide>
        <p15:guide id="2" pos="3629">
          <p15:clr>
            <a:srgbClr val="F26B43"/>
          </p15:clr>
        </p15:guide>
        <p15:guide id="3" pos="7030">
          <p15:clr>
            <a:srgbClr val="F26B43"/>
          </p15:clr>
        </p15:guide>
        <p15:guide id="4" pos="227">
          <p15:clr>
            <a:srgbClr val="F26B43"/>
          </p15:clr>
        </p15:guide>
        <p15:guide id="5" orient="horz" pos="227">
          <p15:clr>
            <a:srgbClr val="F26B43"/>
          </p15:clr>
        </p15:guide>
        <p15:guide id="7" orient="horz" pos="680">
          <p15:clr>
            <a:srgbClr val="F26B43"/>
          </p15:clr>
        </p15:guide>
        <p15:guide id="8" orient="horz" pos="907">
          <p15:clr>
            <a:srgbClr val="F26B43"/>
          </p15:clr>
        </p15:guide>
        <p15:guide id="9" orient="horz" pos="3855">
          <p15:clr>
            <a:srgbClr val="F26B43"/>
          </p15:clr>
        </p15:guide>
        <p15:guide id="10" orient="horz" pos="20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02_alttertable.sq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05_restart_strategies.sq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07_errhandle-chunk.sql" TargetMode="External"/><Relationship Id="rId2" Type="http://schemas.openxmlformats.org/officeDocument/2006/relationships/hyperlink" Target="06_errhandle-loop.sq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05b_loop_trapping..sql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hyperlink" Target="mailto:esquel@sommarskog.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mmarskog.se/present/BigDB.bak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01_locktest.sq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80885" y="4552847"/>
            <a:ext cx="11429747" cy="1923735"/>
          </a:xfrm>
        </p:spPr>
        <p:txBody>
          <a:bodyPr/>
          <a:lstStyle/>
          <a:p>
            <a:r>
              <a:rPr lang="en-US" dirty="0"/>
              <a:t>Don’t Bite More than You Can Chew – Take it Chunks</a:t>
            </a:r>
            <a:endParaRPr lang="sl-SI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82208" y="381660"/>
            <a:ext cx="11429264" cy="632174"/>
          </a:xfrm>
        </p:spPr>
        <p:txBody>
          <a:bodyPr/>
          <a:lstStyle/>
          <a:p>
            <a:r>
              <a:rPr lang="en-US" dirty="0" err="1"/>
              <a:t>Erland</a:t>
            </a:r>
            <a:r>
              <a:rPr lang="en-US" dirty="0"/>
              <a:t> </a:t>
            </a:r>
            <a:r>
              <a:rPr lang="en-US" dirty="0" err="1"/>
              <a:t>Sommarskog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47886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with Chunking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457200" lvl="1" indent="0">
              <a:buNone/>
            </a:pPr>
            <a:r>
              <a:rPr lang="en-GB" dirty="0"/>
              <a:t>=&gt; More code that can have bugs.</a:t>
            </a:r>
          </a:p>
          <a:p>
            <a:pPr marL="457200" lvl="1" indent="0">
              <a:buNone/>
            </a:pPr>
            <a:r>
              <a:rPr lang="en-GB" dirty="0"/>
              <a:t>=&gt; More code to test.</a:t>
            </a:r>
          </a:p>
          <a:p>
            <a:pPr>
              <a:spcBef>
                <a:spcPts val="2000"/>
              </a:spcBef>
            </a:pPr>
            <a:r>
              <a:rPr lang="en-GB" dirty="0"/>
              <a:t>How is the application affected?</a:t>
            </a:r>
          </a:p>
          <a:p>
            <a:pPr>
              <a:spcBef>
                <a:spcPts val="2000"/>
              </a:spcBef>
            </a:pPr>
            <a:r>
              <a:rPr lang="en-GB" dirty="0"/>
              <a:t>What if the work is interrupted half-way through? How to deal with this? </a:t>
            </a:r>
          </a:p>
          <a:p>
            <a:pPr>
              <a:spcBef>
                <a:spcPts val="2000"/>
              </a:spcBef>
            </a:pPr>
            <a:r>
              <a:rPr lang="en-GB" dirty="0"/>
              <a:t>Performance. Done wrong, chunking can severely impair your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D60A8-A882-4A74-A2D7-3698321B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828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This a Good Chunking Operation?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838200" y="1690688"/>
            <a:ext cx="10400211" cy="3693319"/>
          </a:xfrm>
          <a:prstGeom prst="rect">
            <a:avLst/>
          </a:prstGeom>
          <a:solidFill>
            <a:srgbClr val="E9F5EB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PurgeOldData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DELETE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6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B84302-1AC0-4261-A848-6940865B777A}"/>
              </a:ext>
            </a:extLst>
          </p:cNvPr>
          <p:cNvSpPr txBox="1"/>
          <p:nvPr/>
        </p:nvSpPr>
        <p:spPr>
          <a:xfrm>
            <a:off x="838200" y="5721531"/>
            <a:ext cx="113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Yes?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48C21-ACA2-43D5-A562-B0EF2C446C3A}"/>
              </a:ext>
            </a:extLst>
          </p:cNvPr>
          <p:cNvSpPr txBox="1"/>
          <p:nvPr/>
        </p:nvSpPr>
        <p:spPr>
          <a:xfrm>
            <a:off x="2586446" y="5721531"/>
            <a:ext cx="158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No?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91A6D6-5893-4170-879E-43AD4977A81E}"/>
              </a:ext>
            </a:extLst>
          </p:cNvPr>
          <p:cNvSpPr txBox="1"/>
          <p:nvPr/>
        </p:nvSpPr>
        <p:spPr>
          <a:xfrm>
            <a:off x="5055326" y="5721531"/>
            <a:ext cx="2299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It depends!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74D1D-C2F9-4AA1-A285-170575C84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this example, </a:t>
            </a:r>
            <a:r>
              <a:rPr lang="en-GB" dirty="0" err="1"/>
              <a:t>TrnDate</a:t>
            </a:r>
            <a:r>
              <a:rPr lang="en-GB" dirty="0"/>
              <a:t> is not indexed.</a:t>
            </a:r>
          </a:p>
          <a:p>
            <a:r>
              <a:rPr lang="en-GB" dirty="0"/>
              <a:t>Without chunking, it is not a big deal – the table is scanned exactly once.</a:t>
            </a:r>
          </a:p>
          <a:p>
            <a:r>
              <a:rPr lang="en-GB" dirty="0"/>
              <a:t>With chunking, the table is scanned for each chunk. Very costly!</a:t>
            </a:r>
          </a:p>
          <a:p>
            <a:r>
              <a:rPr lang="en-GB" dirty="0"/>
              <a:t>Chunking must always be over indexed column(s).</a:t>
            </a:r>
          </a:p>
          <a:p>
            <a:r>
              <a:rPr lang="en-GB" dirty="0"/>
              <a:t>For big chunk sizes, it more or less has to be the clustered index.</a:t>
            </a:r>
          </a:p>
          <a:p>
            <a:r>
              <a:rPr lang="en-GB" dirty="0"/>
              <a:t>For smaller chunk sizes, a non-clustered index </a:t>
            </a:r>
            <a:r>
              <a:rPr lang="en-GB" i="1" dirty="0"/>
              <a:t>may</a:t>
            </a:r>
            <a:r>
              <a:rPr lang="en-GB" dirty="0"/>
              <a:t> work.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60A2F-5040-46DD-9770-C9BC14D6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5615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/>
              <a:t>BigTrans</a:t>
            </a:r>
            <a:r>
              <a:rPr lang="en-GB" dirty="0"/>
              <a:t>: 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r>
              <a:rPr lang="en-GB" dirty="0"/>
              <a:t>Five columns: </a:t>
            </a:r>
            <a:r>
              <a:rPr lang="en-GB" dirty="0" err="1"/>
              <a:t>TrnID</a:t>
            </a:r>
            <a:r>
              <a:rPr lang="en-GB" dirty="0"/>
              <a:t> (PK, </a:t>
            </a:r>
            <a:r>
              <a:rPr lang="en-GB" dirty="0" err="1"/>
              <a:t>clust</a:t>
            </a:r>
            <a:r>
              <a:rPr lang="en-GB" dirty="0"/>
              <a:t>.), </a:t>
            </a:r>
            <a:r>
              <a:rPr lang="en-GB" dirty="0" err="1"/>
              <a:t>ProdID</a:t>
            </a:r>
            <a:r>
              <a:rPr lang="en-GB" dirty="0"/>
              <a:t> (FK), </a:t>
            </a:r>
            <a:r>
              <a:rPr lang="en-GB" dirty="0" err="1"/>
              <a:t>TrnDate</a:t>
            </a:r>
            <a:r>
              <a:rPr lang="en-GB" dirty="0"/>
              <a:t>, Amount and Qty.</a:t>
            </a:r>
          </a:p>
          <a:p>
            <a:r>
              <a:rPr lang="en-GB" dirty="0"/>
              <a:t>NC index on (</a:t>
            </a:r>
            <a:r>
              <a:rPr lang="en-GB" dirty="0" err="1"/>
              <a:t>ProdId</a:t>
            </a:r>
            <a:r>
              <a:rPr lang="en-GB" dirty="0"/>
              <a:t>, </a:t>
            </a:r>
            <a:r>
              <a:rPr lang="en-GB" dirty="0" err="1"/>
              <a:t>TrnDate</a:t>
            </a:r>
            <a:r>
              <a:rPr lang="en-GB" dirty="0"/>
              <a:t>) INCLUDE (Amount, Qty).</a:t>
            </a:r>
          </a:p>
          <a:p>
            <a:r>
              <a:rPr lang="en-GB" dirty="0"/>
              <a:t>Task: change the data type of four columns.</a:t>
            </a:r>
          </a:p>
          <a:p>
            <a:r>
              <a:rPr lang="en-GB" dirty="0"/>
              <a:t>With ALTER TABLE this took 984 s and log grew by 20 GB. (Original size 700 MB.)</a:t>
            </a:r>
          </a:p>
          <a:p>
            <a:r>
              <a:rPr lang="en-GB" dirty="0"/>
              <a:t>Copying all rows in one go to </a:t>
            </a:r>
            <a:r>
              <a:rPr lang="en-GB" dirty="0" err="1"/>
              <a:t>NewTrans</a:t>
            </a:r>
            <a:r>
              <a:rPr lang="en-GB" dirty="0"/>
              <a:t> + creating FK and NC index: 68 sec, 7 GB in T-log growth.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4511F-D599-4C76-BD43-6A6A0FFBD366}"/>
              </a:ext>
            </a:extLst>
          </p:cNvPr>
          <p:cNvSpPr txBox="1"/>
          <p:nvPr/>
        </p:nvSpPr>
        <p:spPr>
          <a:xfrm>
            <a:off x="9189720" y="3847405"/>
            <a:ext cx="1474470" cy="307777"/>
          </a:xfrm>
          <a:prstGeom prst="rect">
            <a:avLst/>
          </a:prstGeom>
          <a:solidFill>
            <a:srgbClr val="A0B4A0">
              <a:alpha val="46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02_altertable.sql</a:t>
            </a:r>
            <a:endParaRPr lang="en-GB" sz="14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043E283-A322-4C1A-AB31-C742B4EDD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48477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6574A-5C5B-4D2A-8C59-D4D37D639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49942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508000" y="251460"/>
            <a:ext cx="11161486" cy="649408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A0FBC9-8EF3-4602-9939-3A154ADE9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1387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EC670-200D-42CB-A46E-0F05CA34A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594811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923318"/>
              </p:ext>
            </p:extLst>
          </p:nvPr>
        </p:nvGraphicFramePr>
        <p:xfrm>
          <a:off x="7014207" y="1781759"/>
          <a:ext cx="4339591" cy="3825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72907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1080783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485901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Exec time (s)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Log </a:t>
                      </a:r>
                      <a:r>
                        <a:rPr lang="en-GB" sz="3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Grwth</a:t>
                      </a:r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 (MB)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838198" y="1699042"/>
            <a:ext cx="5951222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Smaller chunk sizes yield longer execution time.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Chunk size &lt;= 1 million, no log growth.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Best chunk size slightly faster than all-at-once.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Keep in mind – table is only 2 GB!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512A10-C89E-4756-B998-3285A5F348C1}"/>
              </a:ext>
            </a:extLst>
          </p:cNvPr>
          <p:cNvSpPr txBox="1"/>
          <p:nvPr/>
        </p:nvSpPr>
        <p:spPr>
          <a:xfrm>
            <a:off x="838198" y="5653092"/>
            <a:ext cx="10515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Data is from my laptop. Your testing may yield different results.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8766810" y="2736000"/>
            <a:ext cx="1108710" cy="8532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9875520" y="3177540"/>
            <a:ext cx="1478278" cy="168246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8766810" y="3996000"/>
            <a:ext cx="1108710" cy="159685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51CF-5206-4978-8FF4-EABA81D0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ED65-7014-4B5E-BC49-A65A0C2D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By Incrementing </a:t>
            </a:r>
            <a:r>
              <a:rPr lang="en-GB" dirty="0" err="1"/>
              <a:t>TrnId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780EC-B9BE-45BA-98EB-C39570C38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5358"/>
            <a:ext cx="10515600" cy="2449097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stopID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stopID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...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5044-0A3C-4B53-8748-B5B412B48EB7}"/>
              </a:ext>
            </a:extLst>
          </p:cNvPr>
          <p:cNvSpPr txBox="1"/>
          <p:nvPr/>
        </p:nvSpPr>
        <p:spPr>
          <a:xfrm>
            <a:off x="838200" y="14859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For a largely contiguous ID column, you can loop over the IDs.</a:t>
            </a:r>
            <a:endParaRPr lang="en-GB" sz="32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7CECAE-FFCB-46F6-9550-90E8BD3F4742}"/>
              </a:ext>
            </a:extLst>
          </p:cNvPr>
          <p:cNvSpPr txBox="1"/>
          <p:nvPr/>
        </p:nvSpPr>
        <p:spPr>
          <a:xfrm>
            <a:off x="712470" y="4703445"/>
            <a:ext cx="1051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5-10 % faster at chunk size &gt;= 30 000 in my tests.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5 % slower at chunk size = 1 000!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Will not work well if there are large gaps.</a:t>
            </a:r>
            <a:endParaRPr lang="en-GB" dirty="0">
              <a:latin typeface="Bahnschrift Light SemiCondensed" panose="020B0502040204020203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FB3DD-59B1-4009-AC06-6AD744DE0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958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optimizer does not know the value of @</a:t>
            </a:r>
            <a:r>
              <a:rPr lang="en-US" dirty="0" err="1"/>
              <a:t>minID</a:t>
            </a:r>
            <a:r>
              <a:rPr lang="en-US" dirty="0"/>
              <a:t> and @</a:t>
            </a:r>
            <a:r>
              <a:rPr lang="en-US" dirty="0" err="1"/>
              <a:t>maxID</a:t>
            </a:r>
            <a:r>
              <a:rPr lang="en-US" dirty="0"/>
              <a:t> and will therefore make a blind assumption about hit rate.</a:t>
            </a:r>
          </a:p>
          <a:p>
            <a:r>
              <a:rPr lang="en-US" dirty="0"/>
              <a:t>This can adversely affect performance, particularly if you are joining to other tables of any size.</a:t>
            </a:r>
          </a:p>
          <a:p>
            <a:r>
              <a:rPr lang="en-US" dirty="0"/>
              <a:t>Simple way out: OPTION(RECOMPILE).</a:t>
            </a:r>
          </a:p>
          <a:p>
            <a:pPr lvl="1"/>
            <a:r>
              <a:rPr lang="en-US" dirty="0"/>
              <a:t>Considerable overhead for small chunk sizes.</a:t>
            </a:r>
          </a:p>
          <a:p>
            <a:r>
              <a:rPr lang="en-US" dirty="0"/>
              <a:t>Alternative: make the chunk boundaries into parameters by pushing the operation to an inner scope.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DDA437-C783-43DF-9112-CFFDCCEA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649" y="1196008"/>
            <a:ext cx="4690138" cy="15615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59" y="3444046"/>
            <a:ext cx="2188261" cy="665663"/>
          </a:xfrm>
          <a:prstGeom prst="rect">
            <a:avLst/>
          </a:prstGeom>
        </p:spPr>
      </p:pic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 to our AWESOME sponsors!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31" y="4043194"/>
            <a:ext cx="1458402" cy="7246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499" y="1890197"/>
            <a:ext cx="4385891" cy="16133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245" y="3359023"/>
            <a:ext cx="1667474" cy="835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59" y="1375972"/>
            <a:ext cx="1848582" cy="13110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716" y="5074899"/>
            <a:ext cx="2943599" cy="547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62" y="4866733"/>
            <a:ext cx="1094856" cy="10961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059" y="5756368"/>
            <a:ext cx="2419133" cy="41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3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Wrap the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78400"/>
            <a:ext cx="10515600" cy="11985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838200" y="2103120"/>
            <a:ext cx="10515600" cy="249299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N'INSERT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SELECT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FROM 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WHERE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16464C-E813-4899-AC2A-BD8E6F725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8338724"/>
              </p:ext>
            </p:extLst>
          </p:nvPr>
        </p:nvGraphicFramePr>
        <p:xfrm>
          <a:off x="6424246" y="1690688"/>
          <a:ext cx="4924126" cy="28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6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4401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471043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1161627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Plain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Recompile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Dyn</a:t>
                      </a:r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. SQL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Recompile and Dynamic SQL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5776356" cy="345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RECOMPILE also gives some improvement, but compilation overhead costly.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This is not overhead, but an optimization that backfires.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10175631" y="2074984"/>
            <a:ext cx="1178169" cy="8280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8739266" y="2074984"/>
            <a:ext cx="1436365" cy="43799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8739266" y="3256451"/>
            <a:ext cx="1436365" cy="127459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Consider a table with a multi-column key (A, B, C…)</a:t>
            </a:r>
          </a:p>
          <a:p>
            <a:pPr>
              <a:lnSpc>
                <a:spcPct val="100000"/>
              </a:lnSpc>
            </a:pPr>
            <a:r>
              <a:rPr lang="en-GB" dirty="0"/>
              <a:t>Ignore the other keys and run a TOP loop over A only.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You get some extra rows in each chunk, but as long as the number of rows for a certain value of A is moderate this is a non-issue.</a:t>
            </a:r>
          </a:p>
          <a:p>
            <a:r>
              <a:rPr lang="en-GB" dirty="0"/>
              <a:t>You want to stick to this pattern as far as possible.</a:t>
            </a:r>
          </a:p>
          <a:p>
            <a:pPr>
              <a:lnSpc>
                <a:spcPct val="100000"/>
              </a:lnSpc>
            </a:pPr>
            <a:r>
              <a:rPr lang="en-GB" dirty="0"/>
              <a:t>However, for a chunk size of 1 000 and typically 10 000 rows for a single value of A, you need something else.</a:t>
            </a:r>
          </a:p>
          <a:p>
            <a:pPr>
              <a:lnSpc>
                <a:spcPct val="100000"/>
              </a:lnSpc>
            </a:pPr>
            <a:r>
              <a:rPr lang="en-GB" dirty="0"/>
              <a:t>Extend the logic with TOP to use two or more keys?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Code becomes very complex already at two keys and therefore unattractive.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A39D6-10DF-4DC3-8AD6-F97C505A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6A6A6-5A87-4148-80E3-E9C0B6805A3B}"/>
              </a:ext>
            </a:extLst>
          </p:cNvPr>
          <p:cNvSpPr txBox="1"/>
          <p:nvPr/>
        </p:nvSpPr>
        <p:spPr>
          <a:xfrm>
            <a:off x="9074148" y="5180361"/>
            <a:ext cx="1738813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381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56349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Defining Chunks in a Temp Table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BB779-94CD-434D-9887-11A1FF61B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3752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331470" y="320040"/>
            <a:ext cx="11441430" cy="630942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fetch_status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c</a:t>
            </a: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endParaRPr lang="en-GB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87CAB2-4241-4F4B-B559-DFBF46AE61B7}"/>
              </a:ext>
            </a:extLst>
          </p:cNvPr>
          <p:cNvSpPr/>
          <p:nvPr/>
        </p:nvSpPr>
        <p:spPr>
          <a:xfrm>
            <a:off x="7130688" y="1408309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A651F-BB51-4068-AD46-8309CC5F8F4F}"/>
              </a:ext>
            </a:extLst>
          </p:cNvPr>
          <p:cNvSpPr/>
          <p:nvPr/>
        </p:nvSpPr>
        <p:spPr>
          <a:xfrm>
            <a:off x="4238171" y="20320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4BEBDF-A5FF-498B-83D6-953D7D338CE9}"/>
              </a:ext>
            </a:extLst>
          </p:cNvPr>
          <p:cNvSpPr/>
          <p:nvPr/>
        </p:nvSpPr>
        <p:spPr>
          <a:xfrm>
            <a:off x="3074670" y="5040629"/>
            <a:ext cx="7120890" cy="1192927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45730" y="6525871"/>
            <a:ext cx="4114800" cy="36512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© 2019 </a:t>
            </a:r>
            <a:r>
              <a:rPr lang="en-GB" dirty="0" err="1">
                <a:solidFill>
                  <a:schemeClr val="tx1"/>
                </a:solidFill>
              </a:rPr>
              <a:t>Erland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8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393563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6685699" y="2723272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Define Chunks in a Temp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838200" y="4112563"/>
            <a:ext cx="10395857" cy="211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Each chunk has a contiguous set of keys for efficient join.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Ran 2.2-5.6 times longer than a plain TOP loop in my tests.</a:t>
            </a:r>
          </a:p>
          <a:p>
            <a:pPr marL="914400" lvl="1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Bahnschrift Light SemiCondensed" panose="020B0502040204020203" pitchFamily="34" charset="0"/>
              </a:rPr>
              <a:t>Caveat: Profile of the table matters a lot for the result.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Drawback: requires an initial scan of the table.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750288" y="337808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877FECB-018C-4936-907E-C360DE7D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09D17-7CA9-489B-AF45-2A4A9DE43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Alternative: Small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73115-B5F7-4A62-9300-53818D160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1584"/>
            <a:ext cx="10515600" cy="4096204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3EEDB9-4104-48D3-A155-6970ECEFA510}"/>
              </a:ext>
            </a:extLst>
          </p:cNvPr>
          <p:cNvSpPr txBox="1"/>
          <p:nvPr/>
        </p:nvSpPr>
        <p:spPr>
          <a:xfrm>
            <a:off x="838200" y="157338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Fill up the temp table chunk by chunk in the loop.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C5AB13-EFC0-477F-A7EB-CCAEE723F5B5}"/>
              </a:ext>
            </a:extLst>
          </p:cNvPr>
          <p:cNvSpPr/>
          <p:nvPr/>
        </p:nvSpPr>
        <p:spPr>
          <a:xfrm>
            <a:off x="2857500" y="4968632"/>
            <a:ext cx="7155180" cy="668204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3219B4-1436-489D-96A9-2AE1F9D5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5793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7851-A26C-4250-99B7-5D3B0A56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Small Temp Table,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2AE50-1EAD-4904-8443-17267642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97624"/>
            <a:ext cx="10515600" cy="287269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Avoids an initial full scan of the table.</a:t>
            </a:r>
          </a:p>
          <a:p>
            <a:pPr lvl="1"/>
            <a:r>
              <a:rPr lang="en-GB" dirty="0"/>
              <a:t>Good when you want to be nice to others.</a:t>
            </a:r>
          </a:p>
          <a:p>
            <a:pPr>
              <a:lnSpc>
                <a:spcPct val="100000"/>
              </a:lnSpc>
            </a:pPr>
            <a:r>
              <a:rPr lang="en-GB" dirty="0"/>
              <a:t>In my tests, generally slower than the big temp table if not for all chunk sizes.</a:t>
            </a:r>
          </a:p>
          <a:p>
            <a:pPr lvl="1"/>
            <a:r>
              <a:rPr lang="en-GB" dirty="0"/>
              <a:t>Again: performance depends on the profile of the table.</a:t>
            </a:r>
          </a:p>
          <a:p>
            <a:pPr>
              <a:lnSpc>
                <a:spcPct val="100000"/>
              </a:lnSpc>
            </a:pPr>
            <a:r>
              <a:rPr lang="en-GB" dirty="0"/>
              <a:t>More samples as well as performance data: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62855-1F9C-435F-90AE-8A755301BD2F}"/>
              </a:ext>
            </a:extLst>
          </p:cNvPr>
          <p:cNvSpPr txBox="1"/>
          <p:nvPr/>
        </p:nvSpPr>
        <p:spPr>
          <a:xfrm>
            <a:off x="838200" y="1883606"/>
            <a:ext cx="10511971" cy="144655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2969C4-C74B-4463-A9BC-AA62EF1DB2B1}"/>
              </a:ext>
            </a:extLst>
          </p:cNvPr>
          <p:cNvSpPr txBox="1"/>
          <p:nvPr/>
        </p:nvSpPr>
        <p:spPr>
          <a:xfrm>
            <a:off x="9611358" y="5808545"/>
            <a:ext cx="1738813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BD0B28-10BC-4699-8F7F-53FCF838583B}"/>
              </a:ext>
            </a:extLst>
          </p:cNvPr>
          <p:cNvSpPr/>
          <p:nvPr/>
        </p:nvSpPr>
        <p:spPr>
          <a:xfrm>
            <a:off x="3634740" y="2948941"/>
            <a:ext cx="708660" cy="285750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019C4F-4B82-49C1-A104-93CE3D63C5EC}"/>
              </a:ext>
            </a:extLst>
          </p:cNvPr>
          <p:cNvSpPr/>
          <p:nvPr/>
        </p:nvSpPr>
        <p:spPr>
          <a:xfrm>
            <a:off x="6096000" y="2948939"/>
            <a:ext cx="708660" cy="28575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32947B4-E56E-4EE1-88F9-355564661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36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851E-EC73-4212-8FF1-D039A1B9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on Application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19D03-295F-4723-9B28-EAF51321A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don’t do chunking, all is one transaction </a:t>
            </a:r>
            <a:r>
              <a:rPr lang="en-GB" dirty="0">
                <a:sym typeface="Wingdings" panose="05000000000000000000" pitchFamily="2" charset="2"/>
              </a:rPr>
              <a:t> application will see all or nothing of the operation.</a:t>
            </a:r>
          </a:p>
          <a:p>
            <a:r>
              <a:rPr lang="en-GB" dirty="0">
                <a:sym typeface="Wingdings" panose="05000000000000000000" pitchFamily="2" charset="2"/>
              </a:rPr>
              <a:t>But if you do chunking, how will the application behave if it sees data that is processed only half-way?</a:t>
            </a:r>
          </a:p>
          <a:p>
            <a:r>
              <a:rPr lang="en-GB" dirty="0">
                <a:sym typeface="Wingdings" panose="05000000000000000000" pitchFamily="2" charset="2"/>
              </a:rPr>
              <a:t>Even more pronounced if operation is interrupted, accidently or purposely.</a:t>
            </a:r>
          </a:p>
          <a:p>
            <a:r>
              <a:rPr lang="en-GB" dirty="0">
                <a:sym typeface="Wingdings" panose="05000000000000000000" pitchFamily="2" charset="2"/>
              </a:rPr>
              <a:t>Maybe you can shrug your shoulders.</a:t>
            </a:r>
          </a:p>
          <a:p>
            <a:r>
              <a:rPr lang="en-GB" dirty="0">
                <a:sym typeface="Wingdings" panose="05000000000000000000" pitchFamily="2" charset="2"/>
              </a:rPr>
              <a:t>…or you have to make substantial changes in the application.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9731DA-7A30-4190-BB47-2CAF28D0D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5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Resuming Chunking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/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2E29E-8AC4-44C9-89C1-650B624DBCD0}"/>
              </a:ext>
            </a:extLst>
          </p:cNvPr>
          <p:cNvSpPr txBox="1"/>
          <p:nvPr/>
        </p:nvSpPr>
        <p:spPr>
          <a:xfrm>
            <a:off x="4998720" y="1548626"/>
            <a:ext cx="1887584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05_restart_strategies.sql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803100D-805D-4E0C-BA34-EDCB12FE9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28539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55BE5-D11E-49E6-A3B0-76902A16667F}"/>
              </a:ext>
            </a:extLst>
          </p:cNvPr>
          <p:cNvSpPr txBox="1"/>
          <p:nvPr/>
        </p:nvSpPr>
        <p:spPr>
          <a:xfrm>
            <a:off x="1969477" y="666206"/>
            <a:ext cx="85637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>
                <a:latin typeface="Bahnschrift SemiBold" panose="020B0502040204020203" pitchFamily="34" charset="0"/>
              </a:rPr>
              <a:t>Erland</a:t>
            </a:r>
            <a:r>
              <a:rPr lang="en-GB" sz="4400" dirty="0">
                <a:latin typeface="Bahnschrift SemiBold" panose="020B0502040204020203" pitchFamily="34" charset="0"/>
              </a:rPr>
              <a:t> </a:t>
            </a:r>
            <a:r>
              <a:rPr lang="en-GB" sz="4400" dirty="0" err="1">
                <a:latin typeface="Bahnschrift SemiBold" panose="020B0502040204020203" pitchFamily="34" charset="0"/>
              </a:rPr>
              <a:t>Sommarskog</a:t>
            </a:r>
            <a:endParaRPr lang="en-GB" sz="4400" dirty="0">
              <a:latin typeface="Bahnschrift SemiBold" panose="020B0502040204020203" pitchFamily="34" charset="0"/>
            </a:endParaRP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Independent consultant based in Stockholm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SQL Server MVP since 2001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http://www.sommarskog.se</a:t>
            </a:r>
            <a:br>
              <a:rPr lang="en-GB" sz="3200" dirty="0">
                <a:latin typeface="Bahnschrift SemiBold SemiConden" panose="020B0502040204020203" pitchFamily="34" charset="0"/>
              </a:rPr>
            </a:br>
            <a:r>
              <a:rPr lang="en-GB" sz="3200" dirty="0">
                <a:latin typeface="Bahnschrift SemiBold SemiConden" panose="020B0502040204020203" pitchFamily="34" charset="0"/>
              </a:rPr>
              <a:t>esquel@sommarskog.se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3A905-E82F-467E-BEF4-AAAA801455E2}"/>
              </a:ext>
            </a:extLst>
          </p:cNvPr>
          <p:cNvSpPr txBox="1"/>
          <p:nvPr/>
        </p:nvSpPr>
        <p:spPr>
          <a:xfrm>
            <a:off x="1969477" y="4624755"/>
            <a:ext cx="85637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Slides and scripts are available on </a:t>
            </a:r>
            <a:r>
              <a:rPr lang="en-GB" sz="3200" dirty="0">
                <a:latin typeface="Bahnschrift SemiBold SemiConden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endParaRPr lang="en-GB" sz="3200" dirty="0">
              <a:latin typeface="Bahnschrift SemiBold SemiConden" panose="020B0502040204020203" pitchFamily="34" charset="0"/>
            </a:endParaRP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and the SQL Saturday web site</a:t>
            </a:r>
          </a:p>
        </p:txBody>
      </p:sp>
    </p:spTree>
    <p:extLst>
      <p:ext uri="{BB962C8B-B14F-4D97-AF65-F5344CB8AC3E}">
        <p14:creationId xmlns:p14="http://schemas.microsoft.com/office/powerpoint/2010/main" val="40215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138A-69B1-4D1A-9D76-706713D7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Inside a Transaction?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A0D01-E83B-4AEC-95D5-D782FF704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Contradicts the purpose in most cases.</a:t>
            </a:r>
          </a:p>
          <a:p>
            <a:r>
              <a:rPr lang="en-GB" dirty="0"/>
              <a:t>But there is a reason to chunking I have not mentioned yet:</a:t>
            </a:r>
          </a:p>
          <a:p>
            <a:r>
              <a:rPr lang="en-GB" dirty="0"/>
              <a:t>A query plan where the performance does not grow linearly.</a:t>
            </a:r>
          </a:p>
          <a:p>
            <a:pPr lvl="1"/>
            <a:r>
              <a:rPr lang="en-GB" dirty="0"/>
              <a:t>E.g. processing 1 000 rows takes 50 </a:t>
            </a:r>
            <a:r>
              <a:rPr lang="en-GB" dirty="0" err="1"/>
              <a:t>ms</a:t>
            </a:r>
            <a:r>
              <a:rPr lang="en-GB" dirty="0"/>
              <a:t>, 10 000 rows takes two seconds.</a:t>
            </a:r>
          </a:p>
          <a:p>
            <a:pPr lvl="1"/>
            <a:r>
              <a:rPr lang="en-GB" dirty="0"/>
              <a:t>Or a plan that grows linearly to some point, but then spills to disk.</a:t>
            </a:r>
          </a:p>
          <a:p>
            <a:r>
              <a:rPr lang="en-GB" dirty="0"/>
              <a:t>Best would be address the query, but it may not be feasible, for one reason or another.</a:t>
            </a:r>
          </a:p>
          <a:p>
            <a:r>
              <a:rPr lang="en-GB" dirty="0"/>
              <a:t>And, yes, I have encountered this situation.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A50A32-51D3-479E-B53C-ED79405B6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342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Introducing chunking means increased complexity, and coding casually, you may:</a:t>
            </a:r>
          </a:p>
          <a:p>
            <a:pPr lvl="1"/>
            <a:r>
              <a:rPr lang="en-GB" dirty="0"/>
              <a:t>Skip a row between chunks or process the same row in two chunks.</a:t>
            </a:r>
          </a:p>
          <a:p>
            <a:pPr lvl="1"/>
            <a:r>
              <a:rPr lang="en-GB" dirty="0"/>
              <a:t>Miss the last few rows.</a:t>
            </a:r>
          </a:p>
          <a:p>
            <a:r>
              <a:rPr lang="en-GB" dirty="0"/>
              <a:t>Test on small data set with different chunk sizes.</a:t>
            </a:r>
          </a:p>
          <a:p>
            <a:pPr lvl="1"/>
            <a:r>
              <a:rPr lang="en-GB" dirty="0"/>
              <a:t>Last chunk full minus one, exactly full, just a single row.</a:t>
            </a:r>
          </a:p>
          <a:p>
            <a:r>
              <a:rPr lang="en-GB" dirty="0"/>
              <a:t>Review your code.</a:t>
            </a:r>
          </a:p>
          <a:p>
            <a:r>
              <a:rPr lang="en-GB" dirty="0"/>
              <a:t>If possible, add assertions to check.</a:t>
            </a:r>
          </a:p>
          <a:p>
            <a:pPr lvl="1"/>
            <a:r>
              <a:rPr lang="en-GB" dirty="0"/>
              <a:t>E.g. when copying rows to a new table, check row count.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F249B2-2E2D-422D-A98D-B314AEEE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 – but test that gut feeling.</a:t>
            </a:r>
          </a:p>
          <a:p>
            <a:r>
              <a:rPr lang="en-GB" dirty="0"/>
              <a:t>Execution time is not all – also monitor log-space and </a:t>
            </a:r>
            <a:r>
              <a:rPr lang="en-GB" dirty="0" err="1"/>
              <a:t>tempdb</a:t>
            </a:r>
            <a:r>
              <a:rPr lang="en-GB" dirty="0"/>
              <a:t> consumption.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002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</a:t>
            </a:r>
            <a:r>
              <a:rPr lang="en-GB" dirty="0" err="1"/>
              <a:t>Perftest</a:t>
            </a:r>
            <a:r>
              <a:rPr lang="en-GB" dirty="0"/>
              <a:t> 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on a copy of the production database or equivalent.</a:t>
            </a:r>
          </a:p>
          <a:p>
            <a:r>
              <a:rPr lang="en-GB" dirty="0"/>
              <a:t>Make sure that you have the same settings:</a:t>
            </a:r>
          </a:p>
          <a:p>
            <a:pPr lvl="1"/>
            <a:r>
              <a:rPr lang="en-GB" dirty="0"/>
              <a:t>Recovery model.</a:t>
            </a:r>
          </a:p>
          <a:p>
            <a:pPr lvl="1"/>
            <a:r>
              <a:rPr lang="en-GB" dirty="0"/>
              <a:t>Snapshot in some form. (Includes AG with readable secondary!)</a:t>
            </a:r>
          </a:p>
          <a:p>
            <a:pPr lvl="1"/>
            <a:r>
              <a:rPr lang="en-GB" dirty="0"/>
              <a:t>Accelerated Data Recovery (new in SQL 2019).</a:t>
            </a:r>
          </a:p>
          <a:p>
            <a:pPr lvl="1"/>
            <a:r>
              <a:rPr lang="en-GB" dirty="0"/>
              <a:t>Matching or inferior hardware.</a:t>
            </a:r>
          </a:p>
          <a:p>
            <a:pPr lvl="1"/>
            <a:r>
              <a:rPr lang="en-GB" dirty="0"/>
              <a:t>Available RAM should preferably be the same.</a:t>
            </a:r>
          </a:p>
          <a:p>
            <a:r>
              <a:rPr lang="en-GB" dirty="0"/>
              <a:t>All dependent on how critical it is that you don’t run into surprises in production.</a:t>
            </a:r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287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88A10-60E1-4954-8A4C-CBECF908A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Index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1CB69-305A-4497-B248-943EF7B81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possible, drop NC indexes not needed for the chunking operation and re-add later – this can boost performance a lot.</a:t>
            </a:r>
          </a:p>
          <a:p>
            <a:r>
              <a:rPr lang="en-GB" dirty="0"/>
              <a:t>Adding indexes to support the chunking operation? </a:t>
            </a:r>
          </a:p>
          <a:p>
            <a:pPr lvl="1"/>
            <a:r>
              <a:rPr lang="en-GB" dirty="0"/>
              <a:t>Yes, it can pay off. You create it once and seek it many times.</a:t>
            </a:r>
          </a:p>
          <a:p>
            <a:r>
              <a:rPr lang="en-GB" dirty="0"/>
              <a:t>Changing the clustered index?</a:t>
            </a:r>
          </a:p>
          <a:p>
            <a:pPr lvl="1"/>
            <a:r>
              <a:rPr lang="en-GB" dirty="0"/>
              <a:t>Trade-off: Can speed up the chunking part a lot, but recreating the index (twice!) is expensive in full recovery and can fill up the log.</a:t>
            </a:r>
          </a:p>
          <a:p>
            <a:pPr lvl="1"/>
            <a:r>
              <a:rPr lang="en-GB" dirty="0"/>
              <a:t>SQL 2019 introduces resumable index creation – which is chunking behind the scenes.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15CAFA-7E59-4744-8E58-E4E1D94D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8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Chunks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r>
              <a:rPr lang="en-GB" dirty="0"/>
              <a:t>Example: read 45 000 orders from a file. If one order cannot be inserted because of incorrect data, we still want the others.</a:t>
            </a:r>
          </a:p>
          <a:p>
            <a:r>
              <a:rPr lang="en-GB" dirty="0"/>
              <a:t>Process one order at a time?</a:t>
            </a:r>
          </a:p>
          <a:p>
            <a:r>
              <a:rPr lang="en-GB" dirty="0"/>
              <a:t>No! Divide into chunks. On error, re-divide the chunk into smaller and try again, eventually leading to a chunk size of 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9422130" y="5027668"/>
            <a:ext cx="1710690" cy="461665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06_errhande-loop.sql</a:t>
            </a:r>
            <a:endParaRPr lang="en-GB" sz="1200" dirty="0"/>
          </a:p>
          <a:p>
            <a:r>
              <a:rPr lang="en-GB" sz="12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07-errhandle-chunk.sq</a:t>
            </a:r>
            <a:r>
              <a:rPr lang="en-GB" sz="12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F5A9CA-9307-4EB2-97B5-92F748F8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C78C-06C0-4E7B-A7B1-3A7D5FE1D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Picking the Initial Chunk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1D48-8ADE-40A5-9B4A-23DA7F3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have an idea of how common errors will be. </a:t>
            </a:r>
          </a:p>
          <a:p>
            <a:r>
              <a:rPr lang="en-GB" dirty="0"/>
              <a:t>If you set the initial chunk size too high, about every chunk will error out and roll back – not efficient.</a:t>
            </a:r>
          </a:p>
          <a:p>
            <a:r>
              <a:rPr lang="en-GB" dirty="0"/>
              <a:t>Rule of thumb: if you expect one row out of N to error out, set the initial chunk size to N/10. (Assuming no other limitations.)</a:t>
            </a:r>
          </a:p>
          <a:p>
            <a:r>
              <a:rPr lang="en-GB" dirty="0"/>
              <a:t>Divide into smaller chunks by 100 to 1000 at a time. </a:t>
            </a:r>
          </a:p>
          <a:p>
            <a:r>
              <a:rPr lang="en-GB" dirty="0"/>
              <a:t>Do errors come in bursts or are they scattered? This can affect your choices.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D4EED5-B288-47D4-B4DC-F7630CE89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890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CF7-1B37-4ED4-825E-EA607DCB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1B430-59F0-4D8B-B521-8ACB8319A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Chunking is nothing you use every day – it’s a trick you have in your toolbox for large operations.</a:t>
            </a:r>
          </a:p>
          <a:p>
            <a:pPr lvl="1"/>
            <a:r>
              <a:rPr lang="en-GB" dirty="0"/>
              <a:t>To keep transaction log and </a:t>
            </a:r>
            <a:r>
              <a:rPr lang="en-GB" dirty="0" err="1"/>
              <a:t>tempdb</a:t>
            </a:r>
            <a:r>
              <a:rPr lang="en-GB" dirty="0"/>
              <a:t> in check.</a:t>
            </a:r>
          </a:p>
          <a:p>
            <a:pPr lvl="1"/>
            <a:r>
              <a:rPr lang="en-GB" dirty="0"/>
              <a:t>To avoid conflicts with the rest of the system.</a:t>
            </a:r>
          </a:p>
          <a:p>
            <a:r>
              <a:rPr lang="en-GB" dirty="0"/>
              <a:t>Make sure that you have transaction-log backups running!</a:t>
            </a:r>
          </a:p>
          <a:p>
            <a:r>
              <a:rPr lang="en-GB" dirty="0"/>
              <a:t>Indexing is critical – your chunking must always follow an index, preferably the clustered index. Repeating scans is very costly.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E40355-1F8F-4C54-B947-ACF2AA0C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8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The TOP method is a generic way to drive the chunks.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with any indexable data type.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even with non-unique indexes to some extent.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For multi-column keys, only care about the second level if you really have to! 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Defining chunks in a temp table is less efficient than extending the TOP method – but oh so much simpler. 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Make interval variables known to the optimizer with OPTION (RECOMPILE) or </a:t>
            </a:r>
            <a:r>
              <a:rPr lang="en-GB" dirty="0" err="1"/>
              <a:t>sniffable</a:t>
            </a:r>
            <a:r>
              <a:rPr lang="en-GB" dirty="0"/>
              <a:t> through dynamic SQL.</a:t>
            </a:r>
          </a:p>
          <a:p>
            <a:pPr marL="741600" lvl="1">
              <a:lnSpc>
                <a:spcPct val="100000"/>
              </a:lnSpc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6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Don’t forget to consider how applications may be affected.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Design your loops to be able to restart where they were interrupted.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If needed, create a help table to track where you were.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A temp table you fill up with chunk numbers initially may better be to do as a permanent table if you restart often.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Don’t forget to test!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For correctness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…and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1D8E-FBFC-42F4-95A5-FF03EAF69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16E7-1E9C-41CD-AD91-A271D535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to use chunking?</a:t>
            </a:r>
          </a:p>
          <a:p>
            <a:pPr lvl="1"/>
            <a:r>
              <a:rPr lang="en-GB" sz="2800" dirty="0"/>
              <a:t>Don’t bite off more than you can chew.</a:t>
            </a:r>
          </a:p>
          <a:p>
            <a:pPr lvl="1"/>
            <a:r>
              <a:rPr lang="en-GB" sz="2800" dirty="0"/>
              <a:t>Be nice to others.</a:t>
            </a:r>
          </a:p>
          <a:p>
            <a:r>
              <a:rPr lang="en-GB" dirty="0"/>
              <a:t>Implementing chunking.</a:t>
            </a:r>
          </a:p>
          <a:p>
            <a:pPr lvl="1"/>
            <a:r>
              <a:rPr lang="en-GB" sz="2800" dirty="0"/>
              <a:t>Performance and pitfalls.</a:t>
            </a:r>
          </a:p>
          <a:p>
            <a:r>
              <a:rPr lang="en-GB" sz="3400" dirty="0"/>
              <a:t>Using chunking for error handling.</a:t>
            </a:r>
          </a:p>
          <a:p>
            <a:pPr lvl="1"/>
            <a:r>
              <a:rPr lang="en-GB" sz="2800" dirty="0"/>
              <a:t>When all-or-nothing is not what you want.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73CA62-8A8E-4F34-985E-9D30D12A3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© 2019 </a:t>
            </a:r>
            <a:r>
              <a:rPr lang="en-GB" dirty="0" err="1">
                <a:solidFill>
                  <a:schemeClr val="tx1"/>
                </a:solidFill>
              </a:rPr>
              <a:t>Erland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95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D838-F4FD-4130-B4E4-17FFEB8C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Last Chunk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83AEF-7B11-4053-BBD2-9ED4D14B8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esquel@sommarskog.se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Slides and scripts on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dirty="0"/>
              <a:t> .</a:t>
            </a:r>
            <a:br>
              <a:rPr lang="en-GB" dirty="0"/>
            </a:br>
            <a:r>
              <a:rPr lang="en-GB" dirty="0"/>
              <a:t>Also on the SQL Saturday web site.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dirty="0" err="1"/>
              <a:t>BigDB</a:t>
            </a:r>
            <a:r>
              <a:rPr lang="en-GB" dirty="0"/>
              <a:t> is here: </a:t>
            </a: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(Backup size = 1.2 GB, DB size = 12 GB. Requires SQL 2016.)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F06E5-7E0C-4702-858C-EFA8F9537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42740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Don’t Bite Off More 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>
                <a:latin typeface="Bahnschrift Light SemiCondensed" panose="020B0502040204020203" pitchFamily="34" charset="0"/>
              </a:rPr>
              <a:t>Copying the </a:t>
            </a:r>
            <a:r>
              <a:rPr lang="en-GB" dirty="0">
                <a:latin typeface="Bahnschrift Light SemiCondensed" panose="020B0502040204020203" pitchFamily="34" charset="0"/>
              </a:rPr>
              <a:t>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9FE8F-C931-48DF-9D2D-73619AD5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amount of data you work with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E3650-C1AD-4AC2-8A85-7E8B0950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Split up the Work in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Divide the work into chunks operating on subsets of the data.</a:t>
            </a:r>
          </a:p>
          <a:p>
            <a:r>
              <a:rPr lang="en-GB" dirty="0"/>
              <a:t>The chunk size should be small enough to avoid log-file and </a:t>
            </a:r>
            <a:r>
              <a:rPr lang="en-GB" dirty="0" err="1"/>
              <a:t>tempdb</a:t>
            </a:r>
            <a:r>
              <a:rPr lang="en-GB" dirty="0"/>
              <a:t> explosions.</a:t>
            </a:r>
          </a:p>
          <a:p>
            <a:r>
              <a:rPr lang="en-GB" dirty="0"/>
              <a:t>Don’t make it too small: chunking adds overhead, and bigger chunks are more efficient.</a:t>
            </a:r>
          </a:p>
          <a:p>
            <a:r>
              <a:rPr lang="en-GB" dirty="0"/>
              <a:t>What is the right size? </a:t>
            </a:r>
          </a:p>
          <a:p>
            <a:pPr lvl="1"/>
            <a:r>
              <a:rPr lang="en-GB" dirty="0"/>
              <a:t>Current size of log file and </a:t>
            </a:r>
            <a:r>
              <a:rPr lang="en-GB" dirty="0" err="1"/>
              <a:t>tempdb</a:t>
            </a:r>
            <a:r>
              <a:rPr lang="en-GB" dirty="0"/>
              <a:t> (and what growth that is permissible).</a:t>
            </a:r>
          </a:p>
          <a:p>
            <a:pPr lvl="1"/>
            <a:r>
              <a:rPr lang="en-GB" dirty="0"/>
              <a:t>Row size – what matters is the number of bytes, not the number of rows.</a:t>
            </a:r>
          </a:p>
          <a:p>
            <a:pPr marL="457200" lvl="1" indent="0">
              <a:buNone/>
            </a:pPr>
            <a:r>
              <a:rPr lang="en-GB" dirty="0"/>
              <a:t>   One million rows with a LOB column with an average size of 1 MB =&gt; 1 TB!</a:t>
            </a:r>
          </a:p>
          <a:p>
            <a:r>
              <a:rPr lang="en-GB" dirty="0"/>
              <a:t>Make sure that transaction-log backups are running!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28446-88BF-40F4-AD75-90CFFE5B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4141E-3E07-47F7-BBE3-65E44827859A}"/>
              </a:ext>
            </a:extLst>
          </p:cNvPr>
          <p:cNvSpPr txBox="1"/>
          <p:nvPr/>
        </p:nvSpPr>
        <p:spPr>
          <a:xfrm>
            <a:off x="4457700" y="3960000"/>
            <a:ext cx="18859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prstClr val="black"/>
                </a:solidFill>
                <a:latin typeface="Bahnschrift Light SemiCondensed" panose="020B0502040204020203" pitchFamily="34" charset="0"/>
              </a:rPr>
              <a:t>It depends!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chunks, with a fairly </a:t>
            </a:r>
            <a:r>
              <a:rPr lang="en-GB" i="1" dirty="0"/>
              <a:t>small</a:t>
            </a:r>
            <a:r>
              <a:rPr lang="en-GB" dirty="0"/>
              <a:t> chunk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D41E3-975E-4AD4-9F79-031CBE6D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Often when you work in a live system, you want to avoid table and page locks. This implies that the chunk size must be at most 5000 to avoid lock escalation.</a:t>
            </a:r>
          </a:p>
          <a:p>
            <a:r>
              <a:rPr lang="en-GB" dirty="0"/>
              <a:t>Run a test operation with different chunk sizes in a transaction and inspect your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You should see 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If you see X locks on OBJECT or PAG, your chunk size is too big.</a:t>
            </a:r>
          </a:p>
          <a:p>
            <a:pPr lvl="1"/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8587740" y="3862794"/>
            <a:ext cx="1114697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01_locktest.sql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821449B-438E-4D0B-A420-2734A2828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QLSatOslo 2016">
  <a:themeElements>
    <a:clrScheme name="PASS SQLSaturday">
      <a:dk1>
        <a:srgbClr val="101820"/>
      </a:dk1>
      <a:lt1>
        <a:srgbClr val="FFFFFF"/>
      </a:lt1>
      <a:dk2>
        <a:srgbClr val="414A54"/>
      </a:dk2>
      <a:lt2>
        <a:srgbClr val="F2F2F2"/>
      </a:lt2>
      <a:accent1>
        <a:srgbClr val="007A3E"/>
      </a:accent1>
      <a:accent2>
        <a:srgbClr val="00BF6F"/>
      </a:accent2>
      <a:accent3>
        <a:srgbClr val="2DCCD3"/>
      </a:accent3>
      <a:accent4>
        <a:srgbClr val="007377"/>
      </a:accent4>
      <a:accent5>
        <a:srgbClr val="6558B1"/>
      </a:accent5>
      <a:accent6>
        <a:srgbClr val="AF272F"/>
      </a:accent6>
      <a:hlink>
        <a:srgbClr val="00BF6F"/>
      </a:hlink>
      <a:folHlink>
        <a:srgbClr val="2DCCD3"/>
      </a:folHlink>
    </a:clrScheme>
    <a:fontScheme name="PASS SQLSaturday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0" tIns="0" rIns="0" bIns="0" anchor="ctr">
        <a:spAutoFit/>
      </a:bodyPr>
      <a:lstStyle>
        <a:defPPr algn="l">
          <a:defRPr sz="2400" dirty="0" smtClean="0">
            <a:solidFill>
              <a:schemeClr val="accent1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54867</TotalTime>
  <Words>3576</Words>
  <Application>Microsoft Office PowerPoint</Application>
  <PresentationFormat>Widescreen</PresentationFormat>
  <Paragraphs>418</Paragraphs>
  <Slides>40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Arial</vt:lpstr>
      <vt:lpstr>Bahnschrift Light Condensed</vt:lpstr>
      <vt:lpstr>Bahnschrift Light SemiCondensed</vt:lpstr>
      <vt:lpstr>Bahnschrift SemiBold</vt:lpstr>
      <vt:lpstr>Bahnschrift SemiBold SemiConden</vt:lpstr>
      <vt:lpstr>Bahnschrift SemiLight</vt:lpstr>
      <vt:lpstr>Calibri</vt:lpstr>
      <vt:lpstr>Consolas</vt:lpstr>
      <vt:lpstr>Segoe UI</vt:lpstr>
      <vt:lpstr>Wingdings</vt:lpstr>
      <vt:lpstr>Office Theme</vt:lpstr>
      <vt:lpstr>SQLSatOslo 2016</vt:lpstr>
      <vt:lpstr>Don’t Bite More than You Can Chew – Take it Chunks</vt:lpstr>
      <vt:lpstr>Thank you to our AWESOME sponsors!</vt:lpstr>
      <vt:lpstr>PowerPoint Presentation</vt:lpstr>
      <vt:lpstr>Agenda</vt:lpstr>
      <vt:lpstr>Don’t Bite Off More than You Can Chew</vt:lpstr>
      <vt:lpstr>Working with All Data at Once?</vt:lpstr>
      <vt:lpstr>Split up the Work in Chunks</vt:lpstr>
      <vt:lpstr>Be Nice to Others</vt:lpstr>
      <vt:lpstr>Avoiding Table and Page Locks</vt:lpstr>
      <vt:lpstr>Challenges with Chunking</vt:lpstr>
      <vt:lpstr>Is This a Good Chunking Operation?</vt:lpstr>
      <vt:lpstr>Indexing Is Critical</vt:lpstr>
      <vt:lpstr>Introducing BigTrans</vt:lpstr>
      <vt:lpstr>A Generic Way to Drive Chunks</vt:lpstr>
      <vt:lpstr>PowerPoint Presentation</vt:lpstr>
      <vt:lpstr>A Generic Way to Drive Chunks</vt:lpstr>
      <vt:lpstr>Some Performance Data </vt:lpstr>
      <vt:lpstr>Chunking By Incrementing TrnId</vt:lpstr>
      <vt:lpstr>Optimization Considerations</vt:lpstr>
      <vt:lpstr>Wrap the Operation in Dynamic SQL</vt:lpstr>
      <vt:lpstr>Effects of Recompile and Dynamic SQL</vt:lpstr>
      <vt:lpstr>Multi-Column Keys</vt:lpstr>
      <vt:lpstr>Defining Chunks in a Temp Table</vt:lpstr>
      <vt:lpstr>PowerPoint Presentation</vt:lpstr>
      <vt:lpstr>Define Chunks in a Temp Table</vt:lpstr>
      <vt:lpstr>Alternative: Small Temp Table</vt:lpstr>
      <vt:lpstr>The Small Temp Table, cont’d</vt:lpstr>
      <vt:lpstr>Considerations on Application Impact</vt:lpstr>
      <vt:lpstr>Resuming Chunking </vt:lpstr>
      <vt:lpstr>Chunking Inside a Transaction?</vt:lpstr>
      <vt:lpstr>The Risk for Bugs</vt:lpstr>
      <vt:lpstr>Testing for Performance</vt:lpstr>
      <vt:lpstr>General Perftest Caveats</vt:lpstr>
      <vt:lpstr>Some Index Considerations</vt:lpstr>
      <vt:lpstr>Using Chunks to Handle Errors</vt:lpstr>
      <vt:lpstr>Picking the Initial Chunk Size</vt:lpstr>
      <vt:lpstr>Summary I</vt:lpstr>
      <vt:lpstr>Summary II</vt:lpstr>
      <vt:lpstr>Summary III</vt:lpstr>
      <vt:lpstr>The Last Chunk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sommar</cp:lastModifiedBy>
  <cp:revision>352</cp:revision>
  <dcterms:created xsi:type="dcterms:W3CDTF">2019-01-19T11:09:43Z</dcterms:created>
  <dcterms:modified xsi:type="dcterms:W3CDTF">2019-12-12T21:00:06Z</dcterms:modified>
</cp:coreProperties>
</file>